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00" r:id="rId2"/>
    <p:sldId id="301" r:id="rId3"/>
    <p:sldId id="30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74"/>
  </p:normalViewPr>
  <p:slideViewPr>
    <p:cSldViewPr snapToGrid="0" snapToObjects="1">
      <p:cViewPr varScale="1">
        <p:scale>
          <a:sx n="81" d="100"/>
          <a:sy n="81" d="100"/>
        </p:scale>
        <p:origin x="86" y="9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3064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80E54-A71A-4D6B-9C6D-4567A5619A9E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65A3F-38E8-4402-9E57-A7AC6B3C2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5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8027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8819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63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026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5650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11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1394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45964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0364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211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211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968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32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32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632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1520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2066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9121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9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64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266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5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E938E-70D1-459C-8790-C77918AB1831}"/>
              </a:ext>
            </a:extLst>
          </p:cNvPr>
          <p:cNvSpPr txBox="1">
            <a:spLocks/>
          </p:cNvSpPr>
          <p:nvPr/>
        </p:nvSpPr>
        <p:spPr>
          <a:xfrm>
            <a:off x="847626" y="1500663"/>
            <a:ext cx="9427590" cy="957263"/>
          </a:xfrm>
          <a:prstGeom prst="rect">
            <a:avLst/>
          </a:prstGeom>
        </p:spPr>
        <p:txBody>
          <a:bodyPr/>
          <a:lstStyle>
            <a:lvl1pPr algn="just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MS PGothic" pitchFamily="34" charset="-128"/>
                <a:cs typeface="ＭＳ Ｐゴシック" pitchFamily="-107" charset="-128"/>
              </a:defRPr>
            </a:lvl1pPr>
            <a:lvl2pPr algn="just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Georgia" pitchFamily="18" charset="0"/>
                <a:ea typeface="MS PGothic" pitchFamily="34" charset="-128"/>
                <a:cs typeface="ＭＳ Ｐゴシック" pitchFamily="-107" charset="-128"/>
              </a:defRPr>
            </a:lvl2pPr>
            <a:lvl3pPr algn="just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Georgia" pitchFamily="18" charset="0"/>
                <a:ea typeface="MS PGothic" pitchFamily="34" charset="-128"/>
                <a:cs typeface="ＭＳ Ｐゴシック" pitchFamily="-107" charset="-128"/>
              </a:defRPr>
            </a:lvl3pPr>
            <a:lvl4pPr algn="just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Georgia" pitchFamily="18" charset="0"/>
                <a:ea typeface="MS PGothic" pitchFamily="34" charset="-128"/>
                <a:cs typeface="ＭＳ Ｐゴシック" pitchFamily="-107" charset="-128"/>
              </a:defRPr>
            </a:lvl4pPr>
            <a:lvl5pPr algn="just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Georgia" pitchFamily="18" charset="0"/>
                <a:ea typeface="MS PGothic" pitchFamily="34" charset="-128"/>
                <a:cs typeface="ＭＳ Ｐゴシック" pitchFamily="-107" charset="-128"/>
              </a:defRPr>
            </a:lvl5pPr>
            <a:lvl6pPr marL="457200" algn="just" rtl="0" eaLnBrk="1" fontAlgn="base" hangingPunct="1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Palatino" pitchFamily="-107" charset="0"/>
              </a:defRPr>
            </a:lvl6pPr>
            <a:lvl7pPr marL="914400" algn="just" rtl="0" eaLnBrk="1" fontAlgn="base" hangingPunct="1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Palatino" pitchFamily="-107" charset="0"/>
              </a:defRPr>
            </a:lvl7pPr>
            <a:lvl8pPr marL="1371600" algn="just" rtl="0" eaLnBrk="1" fontAlgn="base" hangingPunct="1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Palatino" pitchFamily="-107" charset="0"/>
              </a:defRPr>
            </a:lvl8pPr>
            <a:lvl9pPr marL="1828800" algn="just" rtl="0" eaLnBrk="1" fontAlgn="base" hangingPunct="1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Palatino" pitchFamily="-107" charset="0"/>
              </a:defRPr>
            </a:lvl9pPr>
          </a:lstStyle>
          <a:p>
            <a:pPr eaLnBrk="1" hangingPunct="1">
              <a:defRPr/>
            </a:pPr>
            <a:r>
              <a:rPr lang="en-GB" kern="0" dirty="0"/>
              <a:t>Alan Miller – ahr1@st-andrews.ac.uk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97844B-24A6-420C-9E25-CA1FCB6063A3}"/>
              </a:ext>
            </a:extLst>
          </p:cNvPr>
          <p:cNvSpPr txBox="1">
            <a:spLocks/>
          </p:cNvSpPr>
          <p:nvPr/>
        </p:nvSpPr>
        <p:spPr>
          <a:xfrm>
            <a:off x="847626" y="2457926"/>
            <a:ext cx="10587087" cy="165576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pitchFamily="-107" charset="-128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GB" kern="0" dirty="0"/>
              <a:t>Projects</a:t>
            </a:r>
          </a:p>
          <a:p>
            <a:pPr eaLnBrk="1" hangingPunct="1">
              <a:defRPr/>
            </a:pPr>
            <a:r>
              <a:rPr lang="en-GB" kern="0" dirty="0"/>
              <a:t>CINE  - Northern Peripheries and Arctic</a:t>
            </a:r>
          </a:p>
          <a:p>
            <a:pPr eaLnBrk="1" hangingPunct="1">
              <a:defRPr/>
            </a:pPr>
            <a:r>
              <a:rPr lang="en-GB" kern="0" dirty="0"/>
              <a:t>Stratus – Northern Peripheries and Arctic</a:t>
            </a:r>
          </a:p>
          <a:p>
            <a:pPr eaLnBrk="1" hangingPunct="1">
              <a:defRPr/>
            </a:pPr>
            <a:r>
              <a:rPr lang="en-GB" kern="0" dirty="0"/>
              <a:t>CUPIDO – North Sea Region</a:t>
            </a:r>
          </a:p>
          <a:p>
            <a:pPr eaLnBrk="1" hangingPunct="1">
              <a:defRPr/>
            </a:pPr>
            <a:r>
              <a:rPr lang="en-GB" kern="0" dirty="0"/>
              <a:t>EU LAC Museums and Communities – Horizon 2020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DBA09-349D-4B22-90E3-8D14D4534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150"/>
            <a:ext cx="10515600" cy="879213"/>
          </a:xfrm>
        </p:spPr>
        <p:txBody>
          <a:bodyPr/>
          <a:lstStyle/>
          <a:p>
            <a:r>
              <a:rPr lang="en-GB" dirty="0"/>
              <a:t>Offerings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89163-2B43-4D45-8D66-DD283059C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786" y="1244337"/>
            <a:ext cx="10515600" cy="493339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Creating, Collecting, and Curating Media </a:t>
            </a:r>
          </a:p>
          <a:p>
            <a:pPr lvl="1"/>
            <a:r>
              <a:rPr lang="en-GB" dirty="0"/>
              <a:t>rectangular, spherical and 3D, still and moving, terrestrial and aerial</a:t>
            </a:r>
          </a:p>
          <a:p>
            <a:pPr lvl="1"/>
            <a:r>
              <a:rPr lang="en-GB" dirty="0"/>
              <a:t>digital modelling and animation of heritage scenes</a:t>
            </a:r>
          </a:p>
          <a:p>
            <a:pPr lvl="1"/>
            <a:r>
              <a:rPr lang="en-GB" dirty="0"/>
              <a:t>digitisation of heritage artefacts</a:t>
            </a:r>
          </a:p>
          <a:p>
            <a:r>
              <a:rPr lang="en-GB" dirty="0"/>
              <a:t>Virtual Museum Without Walls</a:t>
            </a:r>
          </a:p>
          <a:p>
            <a:pPr lvl="1"/>
            <a:r>
              <a:rPr lang="en-GB" dirty="0"/>
              <a:t>COVID safe digital interaction</a:t>
            </a:r>
          </a:p>
          <a:p>
            <a:pPr lvl="1"/>
            <a:r>
              <a:rPr lang="en-GB" dirty="0"/>
              <a:t>mobile exploration of city and landscapes</a:t>
            </a:r>
          </a:p>
          <a:p>
            <a:pPr lvl="1"/>
            <a:r>
              <a:rPr lang="en-GB" dirty="0"/>
              <a:t>Immersive exhibits and exhibitions </a:t>
            </a:r>
          </a:p>
          <a:p>
            <a:r>
              <a:rPr lang="en-GB" dirty="0"/>
              <a:t>Galleries and Exhibits</a:t>
            </a:r>
          </a:p>
          <a:p>
            <a:pPr lvl="1"/>
            <a:r>
              <a:rPr lang="en-GB" dirty="0"/>
              <a:t>International Image Interoperability Framework (IIIF)</a:t>
            </a:r>
          </a:p>
          <a:p>
            <a:pPr lvl="1"/>
            <a:r>
              <a:rPr lang="en-GB" dirty="0"/>
              <a:t>live online social media broadcasting</a:t>
            </a:r>
          </a:p>
          <a:p>
            <a:pPr lvl="1"/>
            <a:r>
              <a:rPr lang="en-GB" dirty="0"/>
              <a:t>live distributed virtual time travel and exploration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570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1C327-364B-4781-88AB-498C3F7A9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Looking for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0575B-972F-400D-AE55-9D20BB554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Contexts for application of CINE Virtual Museum Frameworks.</a:t>
            </a:r>
          </a:p>
          <a:p>
            <a:pPr lvl="1"/>
            <a:r>
              <a:rPr lang="en-GB" dirty="0"/>
              <a:t>Supporting project communications and dissemination of project results</a:t>
            </a:r>
          </a:p>
          <a:p>
            <a:pPr lvl="1"/>
            <a:r>
              <a:rPr lang="en-GB" dirty="0"/>
              <a:t>Supporting digital storytelling, digital play and application of games</a:t>
            </a:r>
          </a:p>
          <a:p>
            <a:r>
              <a:rPr lang="en-GB" dirty="0"/>
              <a:t>Projects which are interested in</a:t>
            </a:r>
          </a:p>
          <a:p>
            <a:pPr lvl="1"/>
            <a:r>
              <a:rPr lang="en-GB" dirty="0"/>
              <a:t>Development and application of Virtual Reality and Augmented Reality</a:t>
            </a:r>
          </a:p>
          <a:p>
            <a:pPr lvl="1"/>
            <a:r>
              <a:rPr lang="en-GB" dirty="0"/>
              <a:t>COVID safe engagement with exhibits apps and exhibitions</a:t>
            </a:r>
          </a:p>
          <a:p>
            <a:pPr lvl="1"/>
            <a:r>
              <a:rPr lang="en-GB"/>
              <a:t>Engaging with </a:t>
            </a:r>
            <a:r>
              <a:rPr lang="en-GB" dirty="0"/>
              <a:t>“Museum at Home</a:t>
            </a:r>
            <a:r>
              <a:rPr lang="en-GB"/>
              <a:t>” experiences and </a:t>
            </a:r>
            <a:endParaRPr lang="en-GB" dirty="0"/>
          </a:p>
          <a:p>
            <a:r>
              <a:rPr lang="en-GB" dirty="0"/>
              <a:t>Partners interested in working with Stratus</a:t>
            </a:r>
          </a:p>
        </p:txBody>
      </p:sp>
    </p:spTree>
    <p:extLst>
      <p:ext uri="{BB962C8B-B14F-4D97-AF65-F5344CB8AC3E}">
        <p14:creationId xmlns:p14="http://schemas.microsoft.com/office/powerpoint/2010/main" val="487459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niversity of St Andrews 1">
      <a:dk1>
        <a:srgbClr val="202024"/>
      </a:dk1>
      <a:lt1>
        <a:srgbClr val="FFFFFF"/>
      </a:lt1>
      <a:dk2>
        <a:srgbClr val="6A6A6B"/>
      </a:dk2>
      <a:lt2>
        <a:srgbClr val="F0F0F0"/>
      </a:lt2>
      <a:accent1>
        <a:srgbClr val="00539B"/>
      </a:accent1>
      <a:accent2>
        <a:srgbClr val="C22A22"/>
      </a:accent2>
      <a:accent3>
        <a:srgbClr val="F4C900"/>
      </a:accent3>
      <a:accent4>
        <a:srgbClr val="1B74C3"/>
      </a:accent4>
      <a:accent5>
        <a:srgbClr val="608738"/>
      </a:accent5>
      <a:accent6>
        <a:srgbClr val="785596"/>
      </a:accent6>
      <a:hlink>
        <a:srgbClr val="004077"/>
      </a:hlink>
      <a:folHlink>
        <a:srgbClr val="1B74C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6-9-university-of-st-andrews.potx" id="{5DAD28B1-B6C0-40EE-988E-AC6C7E11F671}" vid="{40118377-1BB5-4293-87C8-887A5970A37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16-9-university-of-st-andrews</Template>
  <TotalTime>882</TotalTime>
  <Words>174</Words>
  <Application>Microsoft Office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Monotype Sorts</vt:lpstr>
      <vt:lpstr>Office Theme</vt:lpstr>
      <vt:lpstr>PowerPoint Presentation</vt:lpstr>
      <vt:lpstr>Offerings</vt:lpstr>
      <vt:lpstr>Looking for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Miller</dc:creator>
  <cp:lastModifiedBy>Alan Miller</cp:lastModifiedBy>
  <cp:revision>4</cp:revision>
  <dcterms:created xsi:type="dcterms:W3CDTF">2020-10-25T15:55:41Z</dcterms:created>
  <dcterms:modified xsi:type="dcterms:W3CDTF">2021-01-27T09:23:02Z</dcterms:modified>
</cp:coreProperties>
</file>